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85" r:id="rId4"/>
    <p:sldId id="286" r:id="rId5"/>
    <p:sldId id="287" r:id="rId6"/>
    <p:sldId id="288" r:id="rId7"/>
    <p:sldId id="298" r:id="rId8"/>
    <p:sldId id="289" r:id="rId9"/>
    <p:sldId id="290" r:id="rId10"/>
    <p:sldId id="291" r:id="rId11"/>
    <p:sldId id="292" r:id="rId12"/>
    <p:sldId id="293" r:id="rId13"/>
    <p:sldId id="294" r:id="rId14"/>
    <p:sldId id="296" r:id="rId15"/>
    <p:sldId id="295" r:id="rId16"/>
    <p:sldId id="29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7171"/>
    <a:srgbClr val="FAE5F1"/>
    <a:srgbClr val="A3A3A3"/>
    <a:srgbClr val="DADADA"/>
    <a:srgbClr val="54381C"/>
    <a:srgbClr val="FF3399"/>
    <a:srgbClr val="FFCCFF"/>
    <a:srgbClr val="FF99CC"/>
    <a:srgbClr val="FF66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16" autoAdjust="0"/>
  </p:normalViewPr>
  <p:slideViewPr>
    <p:cSldViewPr>
      <p:cViewPr varScale="1">
        <p:scale>
          <a:sx n="70" d="100"/>
          <a:sy n="70" d="100"/>
        </p:scale>
        <p:origin x="14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48292-4EA1-438E-BB6A-EA9B457BD77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811B2AE-31E5-4F0C-B69C-6857B5F2D128}">
      <dgm:prSet phldrT="[ข้อความ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softEdge rad="127000"/>
        </a:effectLst>
      </dgm:spPr>
      <dgm:t>
        <a:bodyPr/>
        <a:lstStyle/>
        <a:p>
          <a:r>
            <a:rPr lang="th-TH" sz="2400" b="1" dirty="0" smtClean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ผู้ประกอบการดังต่อไปนี้</a:t>
          </a:r>
          <a:endParaRPr lang="en-US" sz="2400" b="1" dirty="0" smtClean="0">
            <a:solidFill>
              <a:schemeClr val="accent3">
                <a:lumMod val="50000"/>
              </a:schemeClr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  <a:p>
          <a:r>
            <a:rPr lang="th-TH" sz="2400" b="1" dirty="0" smtClean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ต้องขอใบรับจดแจ้งเครื่องสำอาง</a:t>
          </a:r>
          <a:endParaRPr lang="th-TH" sz="2400" dirty="0">
            <a:solidFill>
              <a:schemeClr val="accent3">
                <a:lumMod val="50000"/>
              </a:schemeClr>
            </a:solidFill>
          </a:endParaRPr>
        </a:p>
      </dgm:t>
    </dgm:pt>
    <dgm:pt modelId="{266A978A-AD32-4DAB-972C-B644B901A554}" type="parTrans" cxnId="{68BFD1DB-9FCE-488C-8E93-6D5789C2FE58}">
      <dgm:prSet/>
      <dgm:spPr/>
      <dgm:t>
        <a:bodyPr/>
        <a:lstStyle/>
        <a:p>
          <a:endParaRPr lang="th-TH"/>
        </a:p>
      </dgm:t>
    </dgm:pt>
    <dgm:pt modelId="{652D1B22-C725-42F8-A6C2-706F4C2CA425}" type="sibTrans" cxnId="{68BFD1DB-9FCE-488C-8E93-6D5789C2FE58}">
      <dgm:prSet/>
      <dgm:spPr/>
      <dgm:t>
        <a:bodyPr/>
        <a:lstStyle/>
        <a:p>
          <a:endParaRPr lang="th-TH"/>
        </a:p>
      </dgm:t>
    </dgm:pt>
    <dgm:pt modelId="{EAD1E565-EB3C-4EED-AAA8-D5F7A32B43BA}">
      <dgm:prSet phldrT="[ข้อความ]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softEdge rad="127000"/>
        </a:effectLst>
      </dgm:spPr>
      <dgm:t>
        <a:bodyPr/>
        <a:lstStyle/>
        <a:p>
          <a:r>
            <a:rPr lang="th-TH" dirty="0" smtClean="0">
              <a:solidFill>
                <a:schemeClr val="accent3">
                  <a:lumMod val="50000"/>
                </a:schemeClr>
              </a:solidFill>
            </a:rPr>
            <a:t>ผู้ผลิต</a:t>
          </a:r>
          <a:endParaRPr lang="th-TH" dirty="0">
            <a:solidFill>
              <a:schemeClr val="accent3">
                <a:lumMod val="50000"/>
              </a:schemeClr>
            </a:solidFill>
          </a:endParaRPr>
        </a:p>
      </dgm:t>
    </dgm:pt>
    <dgm:pt modelId="{A5987C84-8586-4185-8C46-493ECF88D060}" type="parTrans" cxnId="{D6B7CE79-B8A6-467C-9D0D-11923D2AC6C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th-TH"/>
        </a:p>
      </dgm:t>
    </dgm:pt>
    <dgm:pt modelId="{B984AC62-0FE6-4198-BAD9-D81E1611A908}" type="sibTrans" cxnId="{D6B7CE79-B8A6-467C-9D0D-11923D2AC6CD}">
      <dgm:prSet/>
      <dgm:spPr/>
      <dgm:t>
        <a:bodyPr/>
        <a:lstStyle/>
        <a:p>
          <a:endParaRPr lang="th-TH"/>
        </a:p>
      </dgm:t>
    </dgm:pt>
    <dgm:pt modelId="{AD8DFA33-1AA5-4043-9F21-EF2D11A46994}">
      <dgm:prSet phldrT="[ข้อความ]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softEdge rad="127000"/>
        </a:effectLst>
      </dgm:spPr>
      <dgm:t>
        <a:bodyPr/>
        <a:lstStyle/>
        <a:p>
          <a:r>
            <a:rPr lang="th-TH" dirty="0" smtClean="0">
              <a:solidFill>
                <a:schemeClr val="accent3">
                  <a:lumMod val="50000"/>
                </a:schemeClr>
              </a:solidFill>
            </a:rPr>
            <a:t>ผู้รับจ้างผลิต</a:t>
          </a:r>
          <a:endParaRPr lang="th-TH" dirty="0">
            <a:solidFill>
              <a:schemeClr val="accent3">
                <a:lumMod val="50000"/>
              </a:schemeClr>
            </a:solidFill>
          </a:endParaRPr>
        </a:p>
      </dgm:t>
    </dgm:pt>
    <dgm:pt modelId="{C3390597-F1D2-43BF-B388-3C34AD81DCC5}" type="parTrans" cxnId="{39DF66DE-D437-4A58-902A-03C47F3B5FA6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th-TH"/>
        </a:p>
      </dgm:t>
    </dgm:pt>
    <dgm:pt modelId="{D3EFB481-6234-444E-ACD6-147A5BCEE782}" type="sibTrans" cxnId="{39DF66DE-D437-4A58-902A-03C47F3B5FA6}">
      <dgm:prSet/>
      <dgm:spPr/>
      <dgm:t>
        <a:bodyPr/>
        <a:lstStyle/>
        <a:p>
          <a:endParaRPr lang="th-TH"/>
        </a:p>
      </dgm:t>
    </dgm:pt>
    <dgm:pt modelId="{6CE5B80C-D9A2-41C6-B073-1325D52572AB}">
      <dgm:prSet phldrT="[ข้อความ]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softEdge rad="127000"/>
        </a:effectLst>
      </dgm:spPr>
      <dgm:t>
        <a:bodyPr/>
        <a:lstStyle/>
        <a:p>
          <a:r>
            <a:rPr lang="th-TH" dirty="0" smtClean="0">
              <a:solidFill>
                <a:schemeClr val="accent3">
                  <a:lumMod val="50000"/>
                </a:schemeClr>
              </a:solidFill>
            </a:rPr>
            <a:t>ผู้นำเข้า</a:t>
          </a:r>
          <a:endParaRPr lang="th-TH" dirty="0">
            <a:solidFill>
              <a:schemeClr val="accent3">
                <a:lumMod val="50000"/>
              </a:schemeClr>
            </a:solidFill>
          </a:endParaRPr>
        </a:p>
      </dgm:t>
    </dgm:pt>
    <dgm:pt modelId="{3D5E9E0B-0539-4520-AF76-6BB0F2FB964E}" type="parTrans" cxnId="{C58D6D7E-C2A7-47DF-9FFD-A003D20F57A9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th-TH"/>
        </a:p>
      </dgm:t>
    </dgm:pt>
    <dgm:pt modelId="{CD236590-86F5-460E-A6A8-4F2DCB4178A5}" type="sibTrans" cxnId="{C58D6D7E-C2A7-47DF-9FFD-A003D20F57A9}">
      <dgm:prSet/>
      <dgm:spPr/>
      <dgm:t>
        <a:bodyPr/>
        <a:lstStyle/>
        <a:p>
          <a:endParaRPr lang="th-TH"/>
        </a:p>
      </dgm:t>
    </dgm:pt>
    <dgm:pt modelId="{C121FA58-8041-423C-971D-91ADF8CD3DFC}" type="pres">
      <dgm:prSet presAssocID="{58C48292-4EA1-438E-BB6A-EA9B457BD7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0CA10DE-4A95-4506-818F-D17E0B079DFA}" type="pres">
      <dgm:prSet presAssocID="{6811B2AE-31E5-4F0C-B69C-6857B5F2D128}" presName="root1" presStyleCnt="0"/>
      <dgm:spPr/>
    </dgm:pt>
    <dgm:pt modelId="{45D47CC7-6279-48B5-9CAB-855DE3BDC64B}" type="pres">
      <dgm:prSet presAssocID="{6811B2AE-31E5-4F0C-B69C-6857B5F2D128}" presName="LevelOneTextNode" presStyleLbl="node0" presStyleIdx="0" presStyleCnt="1" custAng="5400000" custScaleX="220861" custScaleY="100196" custLinFactX="-12289" custLinFactNeighborX="-100000" custLinFactNeighborY="110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036C3D7A-1660-407A-BA16-E0ACB290CCA3}" type="pres">
      <dgm:prSet presAssocID="{6811B2AE-31E5-4F0C-B69C-6857B5F2D128}" presName="level2hierChild" presStyleCnt="0"/>
      <dgm:spPr/>
    </dgm:pt>
    <dgm:pt modelId="{28891A56-64BC-4B7D-A974-B9897A87C6F9}" type="pres">
      <dgm:prSet presAssocID="{A5987C84-8586-4185-8C46-493ECF88D060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F258BB10-2943-4DF6-A600-490C2B1502B0}" type="pres">
      <dgm:prSet presAssocID="{A5987C84-8586-4185-8C46-493ECF88D060}" presName="connTx" presStyleLbl="parChTrans1D2" presStyleIdx="0" presStyleCnt="3"/>
      <dgm:spPr/>
      <dgm:t>
        <a:bodyPr/>
        <a:lstStyle/>
        <a:p>
          <a:endParaRPr lang="th-TH"/>
        </a:p>
      </dgm:t>
    </dgm:pt>
    <dgm:pt modelId="{DB687294-89A0-4042-A5F1-697D5FB1B36F}" type="pres">
      <dgm:prSet presAssocID="{EAD1E565-EB3C-4EED-AAA8-D5F7A32B43BA}" presName="root2" presStyleCnt="0"/>
      <dgm:spPr/>
    </dgm:pt>
    <dgm:pt modelId="{808239FB-9C52-4916-B23A-08CF93DA9BDA}" type="pres">
      <dgm:prSet presAssocID="{EAD1E565-EB3C-4EED-AAA8-D5F7A32B43BA}" presName="LevelTwoTextNode" presStyleLbl="node2" presStyleIdx="0" presStyleCnt="3" custScaleX="78066" custLinFactNeighborX="38597" custLinFactNeighborY="-143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1E52150F-CD9A-4814-A5E9-F34D9504B967}" type="pres">
      <dgm:prSet presAssocID="{EAD1E565-EB3C-4EED-AAA8-D5F7A32B43BA}" presName="level3hierChild" presStyleCnt="0"/>
      <dgm:spPr/>
    </dgm:pt>
    <dgm:pt modelId="{873E7F66-B042-431B-9E32-B742847F598A}" type="pres">
      <dgm:prSet presAssocID="{C3390597-F1D2-43BF-B388-3C34AD81DCC5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5F230078-AB2B-4938-9BF1-C34707D155BB}" type="pres">
      <dgm:prSet presAssocID="{C3390597-F1D2-43BF-B388-3C34AD81DCC5}" presName="connTx" presStyleLbl="parChTrans1D2" presStyleIdx="1" presStyleCnt="3"/>
      <dgm:spPr/>
      <dgm:t>
        <a:bodyPr/>
        <a:lstStyle/>
        <a:p>
          <a:endParaRPr lang="th-TH"/>
        </a:p>
      </dgm:t>
    </dgm:pt>
    <dgm:pt modelId="{6096BFF8-2CC7-4B36-8E94-EF17F98C7934}" type="pres">
      <dgm:prSet presAssocID="{AD8DFA33-1AA5-4043-9F21-EF2D11A46994}" presName="root2" presStyleCnt="0"/>
      <dgm:spPr/>
    </dgm:pt>
    <dgm:pt modelId="{B63E9B1C-74F0-455D-AAAA-95BF5DACB0B4}" type="pres">
      <dgm:prSet presAssocID="{AD8DFA33-1AA5-4043-9F21-EF2D11A46994}" presName="LevelTwoTextNode" presStyleLbl="node2" presStyleIdx="1" presStyleCnt="3" custScaleX="77079" custLinFactNeighborX="38751" custLinFactNeighborY="648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D6D2D0C3-4FF0-499C-9988-97155B96A264}" type="pres">
      <dgm:prSet presAssocID="{AD8DFA33-1AA5-4043-9F21-EF2D11A46994}" presName="level3hierChild" presStyleCnt="0"/>
      <dgm:spPr/>
    </dgm:pt>
    <dgm:pt modelId="{740591C0-5619-4EEB-8C25-C68CFC75AD59}" type="pres">
      <dgm:prSet presAssocID="{3D5E9E0B-0539-4520-AF76-6BB0F2FB964E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057A8469-F318-43F7-88DF-FDD9DBA77259}" type="pres">
      <dgm:prSet presAssocID="{3D5E9E0B-0539-4520-AF76-6BB0F2FB964E}" presName="connTx" presStyleLbl="parChTrans1D2" presStyleIdx="2" presStyleCnt="3"/>
      <dgm:spPr/>
      <dgm:t>
        <a:bodyPr/>
        <a:lstStyle/>
        <a:p>
          <a:endParaRPr lang="th-TH"/>
        </a:p>
      </dgm:t>
    </dgm:pt>
    <dgm:pt modelId="{F395DF28-2FAF-40A4-BF54-1C16FA5B6D23}" type="pres">
      <dgm:prSet presAssocID="{6CE5B80C-D9A2-41C6-B073-1325D52572AB}" presName="root2" presStyleCnt="0"/>
      <dgm:spPr/>
    </dgm:pt>
    <dgm:pt modelId="{57525BFD-1D42-4BD3-85DA-D867A0BF3F9A}" type="pres">
      <dgm:prSet presAssocID="{6CE5B80C-D9A2-41C6-B073-1325D52572AB}" presName="LevelTwoTextNode" presStyleLbl="node2" presStyleIdx="2" presStyleCnt="3" custScaleX="77758" custLinFactNeighborX="38751" custLinFactNeighborY="53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D9E033FC-2390-480E-84AF-CD15D56DB8C8}" type="pres">
      <dgm:prSet presAssocID="{6CE5B80C-D9A2-41C6-B073-1325D52572AB}" presName="level3hierChild" presStyleCnt="0"/>
      <dgm:spPr/>
    </dgm:pt>
  </dgm:ptLst>
  <dgm:cxnLst>
    <dgm:cxn modelId="{8A6B34B2-65C0-45BF-A0D7-9F9EED8F26D6}" type="presOf" srcId="{C3390597-F1D2-43BF-B388-3C34AD81DCC5}" destId="{5F230078-AB2B-4938-9BF1-C34707D155BB}" srcOrd="1" destOrd="0" presId="urn:microsoft.com/office/officeart/2008/layout/HorizontalMultiLevelHierarchy"/>
    <dgm:cxn modelId="{6A83660F-195E-447A-B9F0-0AD90621D4A4}" type="presOf" srcId="{58C48292-4EA1-438E-BB6A-EA9B457BD778}" destId="{C121FA58-8041-423C-971D-91ADF8CD3DFC}" srcOrd="0" destOrd="0" presId="urn:microsoft.com/office/officeart/2008/layout/HorizontalMultiLevelHierarchy"/>
    <dgm:cxn modelId="{8E95E105-11BA-45D7-AE39-1FC4CB8F8FC4}" type="presOf" srcId="{C3390597-F1D2-43BF-B388-3C34AD81DCC5}" destId="{873E7F66-B042-431B-9E32-B742847F598A}" srcOrd="0" destOrd="0" presId="urn:microsoft.com/office/officeart/2008/layout/HorizontalMultiLevelHierarchy"/>
    <dgm:cxn modelId="{A18C3295-28C0-4868-B5BB-22DA5429E808}" type="presOf" srcId="{EAD1E565-EB3C-4EED-AAA8-D5F7A32B43BA}" destId="{808239FB-9C52-4916-B23A-08CF93DA9BDA}" srcOrd="0" destOrd="0" presId="urn:microsoft.com/office/officeart/2008/layout/HorizontalMultiLevelHierarchy"/>
    <dgm:cxn modelId="{848248DC-9315-4B96-86FF-C29D543F89F3}" type="presOf" srcId="{A5987C84-8586-4185-8C46-493ECF88D060}" destId="{28891A56-64BC-4B7D-A974-B9897A87C6F9}" srcOrd="0" destOrd="0" presId="urn:microsoft.com/office/officeart/2008/layout/HorizontalMultiLevelHierarchy"/>
    <dgm:cxn modelId="{C58D6D7E-C2A7-47DF-9FFD-A003D20F57A9}" srcId="{6811B2AE-31E5-4F0C-B69C-6857B5F2D128}" destId="{6CE5B80C-D9A2-41C6-B073-1325D52572AB}" srcOrd="2" destOrd="0" parTransId="{3D5E9E0B-0539-4520-AF76-6BB0F2FB964E}" sibTransId="{CD236590-86F5-460E-A6A8-4F2DCB4178A5}"/>
    <dgm:cxn modelId="{D6B7CE79-B8A6-467C-9D0D-11923D2AC6CD}" srcId="{6811B2AE-31E5-4F0C-B69C-6857B5F2D128}" destId="{EAD1E565-EB3C-4EED-AAA8-D5F7A32B43BA}" srcOrd="0" destOrd="0" parTransId="{A5987C84-8586-4185-8C46-493ECF88D060}" sibTransId="{B984AC62-0FE6-4198-BAD9-D81E1611A908}"/>
    <dgm:cxn modelId="{F19178E7-8207-4E31-89E1-82588630F632}" type="presOf" srcId="{3D5E9E0B-0539-4520-AF76-6BB0F2FB964E}" destId="{740591C0-5619-4EEB-8C25-C68CFC75AD59}" srcOrd="0" destOrd="0" presId="urn:microsoft.com/office/officeart/2008/layout/HorizontalMultiLevelHierarchy"/>
    <dgm:cxn modelId="{5BFA5733-18CA-405C-A6EB-89114862581F}" type="presOf" srcId="{A5987C84-8586-4185-8C46-493ECF88D060}" destId="{F258BB10-2943-4DF6-A600-490C2B1502B0}" srcOrd="1" destOrd="0" presId="urn:microsoft.com/office/officeart/2008/layout/HorizontalMultiLevelHierarchy"/>
    <dgm:cxn modelId="{FDE5F344-5319-47D3-80F8-AB27D25DA878}" type="presOf" srcId="{3D5E9E0B-0539-4520-AF76-6BB0F2FB964E}" destId="{057A8469-F318-43F7-88DF-FDD9DBA77259}" srcOrd="1" destOrd="0" presId="urn:microsoft.com/office/officeart/2008/layout/HorizontalMultiLevelHierarchy"/>
    <dgm:cxn modelId="{39DF66DE-D437-4A58-902A-03C47F3B5FA6}" srcId="{6811B2AE-31E5-4F0C-B69C-6857B5F2D128}" destId="{AD8DFA33-1AA5-4043-9F21-EF2D11A46994}" srcOrd="1" destOrd="0" parTransId="{C3390597-F1D2-43BF-B388-3C34AD81DCC5}" sibTransId="{D3EFB481-6234-444E-ACD6-147A5BCEE782}"/>
    <dgm:cxn modelId="{F15CB004-D19C-4F04-8CFD-ACD12878D528}" type="presOf" srcId="{AD8DFA33-1AA5-4043-9F21-EF2D11A46994}" destId="{B63E9B1C-74F0-455D-AAAA-95BF5DACB0B4}" srcOrd="0" destOrd="0" presId="urn:microsoft.com/office/officeart/2008/layout/HorizontalMultiLevelHierarchy"/>
    <dgm:cxn modelId="{49ECFC2A-93A3-4A85-9012-BFB00E7293D1}" type="presOf" srcId="{6811B2AE-31E5-4F0C-B69C-6857B5F2D128}" destId="{45D47CC7-6279-48B5-9CAB-855DE3BDC64B}" srcOrd="0" destOrd="0" presId="urn:microsoft.com/office/officeart/2008/layout/HorizontalMultiLevelHierarchy"/>
    <dgm:cxn modelId="{68BFD1DB-9FCE-488C-8E93-6D5789C2FE58}" srcId="{58C48292-4EA1-438E-BB6A-EA9B457BD778}" destId="{6811B2AE-31E5-4F0C-B69C-6857B5F2D128}" srcOrd="0" destOrd="0" parTransId="{266A978A-AD32-4DAB-972C-B644B901A554}" sibTransId="{652D1B22-C725-42F8-A6C2-706F4C2CA425}"/>
    <dgm:cxn modelId="{38A86895-691F-4FA4-9B34-7FBEC95C3F33}" type="presOf" srcId="{6CE5B80C-D9A2-41C6-B073-1325D52572AB}" destId="{57525BFD-1D42-4BD3-85DA-D867A0BF3F9A}" srcOrd="0" destOrd="0" presId="urn:microsoft.com/office/officeart/2008/layout/HorizontalMultiLevelHierarchy"/>
    <dgm:cxn modelId="{B416CC81-5D24-4F2C-AFC1-BDAAC8A62A2A}" type="presParOf" srcId="{C121FA58-8041-423C-971D-91ADF8CD3DFC}" destId="{10CA10DE-4A95-4506-818F-D17E0B079DFA}" srcOrd="0" destOrd="0" presId="urn:microsoft.com/office/officeart/2008/layout/HorizontalMultiLevelHierarchy"/>
    <dgm:cxn modelId="{996F4F5C-A45B-4E92-BEED-58B16069F706}" type="presParOf" srcId="{10CA10DE-4A95-4506-818F-D17E0B079DFA}" destId="{45D47CC7-6279-48B5-9CAB-855DE3BDC64B}" srcOrd="0" destOrd="0" presId="urn:microsoft.com/office/officeart/2008/layout/HorizontalMultiLevelHierarchy"/>
    <dgm:cxn modelId="{4DC7677D-61DB-4A3B-9512-B5F431B6F81D}" type="presParOf" srcId="{10CA10DE-4A95-4506-818F-D17E0B079DFA}" destId="{036C3D7A-1660-407A-BA16-E0ACB290CCA3}" srcOrd="1" destOrd="0" presId="urn:microsoft.com/office/officeart/2008/layout/HorizontalMultiLevelHierarchy"/>
    <dgm:cxn modelId="{CED1990E-012A-4799-ABE8-4F791CE12537}" type="presParOf" srcId="{036C3D7A-1660-407A-BA16-E0ACB290CCA3}" destId="{28891A56-64BC-4B7D-A974-B9897A87C6F9}" srcOrd="0" destOrd="0" presId="urn:microsoft.com/office/officeart/2008/layout/HorizontalMultiLevelHierarchy"/>
    <dgm:cxn modelId="{D989BD56-600A-4EA9-993B-F78847AA1078}" type="presParOf" srcId="{28891A56-64BC-4B7D-A974-B9897A87C6F9}" destId="{F258BB10-2943-4DF6-A600-490C2B1502B0}" srcOrd="0" destOrd="0" presId="urn:microsoft.com/office/officeart/2008/layout/HorizontalMultiLevelHierarchy"/>
    <dgm:cxn modelId="{229DF0FF-93E5-4C3F-A826-B32A9DF4C306}" type="presParOf" srcId="{036C3D7A-1660-407A-BA16-E0ACB290CCA3}" destId="{DB687294-89A0-4042-A5F1-697D5FB1B36F}" srcOrd="1" destOrd="0" presId="urn:microsoft.com/office/officeart/2008/layout/HorizontalMultiLevelHierarchy"/>
    <dgm:cxn modelId="{EC81E2F9-BB0A-454B-A611-5A78556F5801}" type="presParOf" srcId="{DB687294-89A0-4042-A5F1-697D5FB1B36F}" destId="{808239FB-9C52-4916-B23A-08CF93DA9BDA}" srcOrd="0" destOrd="0" presId="urn:microsoft.com/office/officeart/2008/layout/HorizontalMultiLevelHierarchy"/>
    <dgm:cxn modelId="{564C651C-7B62-4854-BEF0-97AD155B36AD}" type="presParOf" srcId="{DB687294-89A0-4042-A5F1-697D5FB1B36F}" destId="{1E52150F-CD9A-4814-A5E9-F34D9504B967}" srcOrd="1" destOrd="0" presId="urn:microsoft.com/office/officeart/2008/layout/HorizontalMultiLevelHierarchy"/>
    <dgm:cxn modelId="{EBA4AA8E-5166-4A8B-AEB0-6C3D4669F444}" type="presParOf" srcId="{036C3D7A-1660-407A-BA16-E0ACB290CCA3}" destId="{873E7F66-B042-431B-9E32-B742847F598A}" srcOrd="2" destOrd="0" presId="urn:microsoft.com/office/officeart/2008/layout/HorizontalMultiLevelHierarchy"/>
    <dgm:cxn modelId="{B3B2EE71-A782-40F4-8502-0207C0B0DDA3}" type="presParOf" srcId="{873E7F66-B042-431B-9E32-B742847F598A}" destId="{5F230078-AB2B-4938-9BF1-C34707D155BB}" srcOrd="0" destOrd="0" presId="urn:microsoft.com/office/officeart/2008/layout/HorizontalMultiLevelHierarchy"/>
    <dgm:cxn modelId="{3CC4EBE0-EF8D-4231-9B65-CA9F38A7CF0B}" type="presParOf" srcId="{036C3D7A-1660-407A-BA16-E0ACB290CCA3}" destId="{6096BFF8-2CC7-4B36-8E94-EF17F98C7934}" srcOrd="3" destOrd="0" presId="urn:microsoft.com/office/officeart/2008/layout/HorizontalMultiLevelHierarchy"/>
    <dgm:cxn modelId="{D766A108-FABE-45A3-A736-E6CB25FABBD7}" type="presParOf" srcId="{6096BFF8-2CC7-4B36-8E94-EF17F98C7934}" destId="{B63E9B1C-74F0-455D-AAAA-95BF5DACB0B4}" srcOrd="0" destOrd="0" presId="urn:microsoft.com/office/officeart/2008/layout/HorizontalMultiLevelHierarchy"/>
    <dgm:cxn modelId="{9E312F8D-3DD4-4755-A5CB-DB22B6864BDF}" type="presParOf" srcId="{6096BFF8-2CC7-4B36-8E94-EF17F98C7934}" destId="{D6D2D0C3-4FF0-499C-9988-97155B96A264}" srcOrd="1" destOrd="0" presId="urn:microsoft.com/office/officeart/2008/layout/HorizontalMultiLevelHierarchy"/>
    <dgm:cxn modelId="{137A0882-4295-4CCD-B4CE-93B097721BD4}" type="presParOf" srcId="{036C3D7A-1660-407A-BA16-E0ACB290CCA3}" destId="{740591C0-5619-4EEB-8C25-C68CFC75AD59}" srcOrd="4" destOrd="0" presId="urn:microsoft.com/office/officeart/2008/layout/HorizontalMultiLevelHierarchy"/>
    <dgm:cxn modelId="{142292D1-5293-4F94-92AF-2E1A311C9B77}" type="presParOf" srcId="{740591C0-5619-4EEB-8C25-C68CFC75AD59}" destId="{057A8469-F318-43F7-88DF-FDD9DBA77259}" srcOrd="0" destOrd="0" presId="urn:microsoft.com/office/officeart/2008/layout/HorizontalMultiLevelHierarchy"/>
    <dgm:cxn modelId="{75F845DF-87F9-40F5-A785-8624DEBFD443}" type="presParOf" srcId="{036C3D7A-1660-407A-BA16-E0ACB290CCA3}" destId="{F395DF28-2FAF-40A4-BF54-1C16FA5B6D23}" srcOrd="5" destOrd="0" presId="urn:microsoft.com/office/officeart/2008/layout/HorizontalMultiLevelHierarchy"/>
    <dgm:cxn modelId="{37731F6E-C4FB-4BEF-B962-AC34D1B7776F}" type="presParOf" srcId="{F395DF28-2FAF-40A4-BF54-1C16FA5B6D23}" destId="{57525BFD-1D42-4BD3-85DA-D867A0BF3F9A}" srcOrd="0" destOrd="0" presId="urn:microsoft.com/office/officeart/2008/layout/HorizontalMultiLevelHierarchy"/>
    <dgm:cxn modelId="{62324261-52A9-4D96-86E1-B91792EBB9DB}" type="presParOf" srcId="{F395DF28-2FAF-40A4-BF54-1C16FA5B6D23}" destId="{D9E033FC-2390-480E-84AF-CD15D56DB8C8}" srcOrd="1" destOrd="0" presId="urn:microsoft.com/office/officeart/2008/layout/HorizontalMultiLevelHierarchy"/>
  </dgm:cxnLst>
  <dgm:bg>
    <a:solidFill>
      <a:schemeClr val="tx1">
        <a:lumMod val="65000"/>
      </a:schemeClr>
    </a:solidFill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0458E2-C1CC-46A3-9103-1A8D1EAB9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34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D9836C-7FF5-414B-A30F-669C392FF6F1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9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D9836C-7FF5-414B-A30F-669C392FF6F1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1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D9836C-7FF5-414B-A30F-669C392FF6F1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4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D9836C-7FF5-414B-A30F-669C392FF6F1}" type="slidenum">
              <a:rPr 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D9836C-7FF5-414B-A30F-669C392FF6F1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0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D9836C-7FF5-414B-A30F-669C392FF6F1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9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58E2-C1CC-46A3-9103-1A8D1EAB98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35E5D4-685D-469B-8B2C-617CE1523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66B10-EFFB-4349-8BAB-4CF083EF5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34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A58A2-2860-4423-B139-43CC10BF3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032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A2CBC7-F347-4A33-8225-D72B1171A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DF4B6-7A0D-4415-B095-06B8A1E59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602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9D678-A7BF-4A4E-A456-94B3548DF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97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0CB6D-295E-4316-B599-42F8DD1A7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4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46A58-75B3-42F4-8F14-9D6566AC9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726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23C7B-B112-4A50-9253-7735C9EE3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826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4862E-99FD-498B-9F54-502A61666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530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8827E-FC31-4BBD-976C-DDD69B3C4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54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A6707-A23A-42BC-B6AF-38D115148B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996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AEEE-49BD-42A4-B8DE-D39683A40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706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38292-5491-4C37-934F-93F25B5CAA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382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7191C-80B5-4CAC-B578-514D9CFEB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613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03CB3-D9BD-46F2-8E43-EF2484F7F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314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00512-29E6-4DF4-8548-C2421EE4F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616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7DD99-C7ED-47A3-8061-987C6A8B2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031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432BC-2503-4B8C-AAEE-B5FD45C26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97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A1571-46AC-45DB-9E6B-BCA8C18864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462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5EBE-6791-484B-A38B-0B86F6E6F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40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F8F98-2571-41DE-85EE-15CB8C22D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812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993352-51CB-4593-B1B1-6C9671E7915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4A62CB-7AD0-451F-9EEF-45AD84D2551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microsoft.com/office/2007/relationships/hdphoto" Target="../media/hdphoto2.wdp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slide" Target="slide2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g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jp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35E5D4-685D-469B-8B2C-617CE15237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3688" y="-23490"/>
            <a:ext cx="5976664" cy="2300362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th-TH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</a:t>
            </a:r>
            <a:r>
              <a:rPr lang="th-TH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อนุญาตเกี่ยวกับ </a:t>
            </a:r>
            <a:r>
              <a:rPr lang="th-TH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เครื่องสำอาง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2785"/>
            <a:ext cx="4041556" cy="27144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0" y="404664"/>
            <a:ext cx="9144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การขอหนังสือรับรอง </a:t>
            </a: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GMP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0" y="1750065"/>
            <a:ext cx="3176384" cy="2872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207599" y="2134027"/>
            <a:ext cx="3960440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thaiDist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GMP</a:t>
            </a:r>
            <a:r>
              <a:rPr lang="en-US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 หลักเกณฑ์วิธีการที่ดีในการผลิตเป็นส่วนหนึ่งของการประกัน คุณภาพ เพื่อให้เกิดความเชื่อมั่นว่าผลิตภัณฑ์ที่ผลิตออกสู่ท้องตลาดมีคุณภาพดี สม่ำเสมอ เหมาะสำหรับการใช้ซึ่งเกี่ยวข้องทั้งการผลิตและการควบคุมคุณภาพ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2806" y="4257800"/>
            <a:ext cx="5473536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342900" indent="-342900" algn="thaiDi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การขอหนังสือรับรอง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GMP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เครื่องสำอางในประเทศไทยไม่ได้เป็นมาตรการบังคับให้ต้องทำ แต่ขึ้นอยู่กับความสมัครใจของผู้ประกอบการ </a:t>
            </a:r>
          </a:p>
          <a:p>
            <a:pPr marL="342900" indent="-342900" algn="thaiDi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โดยผู้ประกอบการรายใดประสงค์จะขอหนังสือรับรอง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GMP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สามารถยื่นคำขอได้ที่ สำนักควบคุมเครื่องสำอางและวัตถุอันตราย สำนักงานคณะกรรมการอาหารและยา กระทรวงสาธารณสุข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Action Button: Home 9">
            <a:hlinkClick r:id="rId6" action="ppaction://hlinksldjump" highlightClick="1"/>
          </p:cNvPr>
          <p:cNvSpPr/>
          <p:nvPr/>
        </p:nvSpPr>
        <p:spPr bwMode="auto">
          <a:xfrm>
            <a:off x="7767536" y="6041239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 bwMode="auto">
          <a:xfrm>
            <a:off x="8168490" y="6042142"/>
            <a:ext cx="399600" cy="3996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6800" y="6441742"/>
            <a:ext cx="116169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8490" y="6441742"/>
            <a:ext cx="86566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5074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6673"/>
            <a:ext cx="9144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การขอให้รับรองสำเนาหนังสือรับรอง 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97" y="3157143"/>
            <a:ext cx="4995245" cy="286385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942487" y="1512313"/>
            <a:ext cx="725902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ผู้ประกอบการได้รับหนังสือรับรอง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GMP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แล้ว หาก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ประสงค์จะส่งออกผลิตภัณฑ์เครื่องสำอางไปจำหน่าย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ยังต่างประเทศ สามารถยื่น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คำขอให้รับรองสำเนาหนังสือรับรอง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GMP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นำไปใช้ประกอบการส่งออกตามที่ประเทศคู่ค้ากำหนดได้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 bwMode="auto">
          <a:xfrm>
            <a:off x="7902131" y="6037724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9349" y="6437324"/>
            <a:ext cx="115656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 bwMode="auto">
          <a:xfrm>
            <a:off x="8302634" y="6037724"/>
            <a:ext cx="399600" cy="3996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0179" y="6437324"/>
            <a:ext cx="77736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416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eaucrazyrabbit.files.wordpress.com/2014/10/b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32" y="2831287"/>
            <a:ext cx="2174081" cy="2396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77481"/>
            <a:ext cx="9143999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หลักเกณฑ์การขอความเห็นเกี่ยวกับการใช้ฉลากเครื่องสำอาง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412776"/>
            <a:ext cx="777686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ผู้ประกอบการผลิต นำเข้า และผู้รับจ้างผลิตจะต้องจัดให้มีฉลากเครื่องสำอาง โดยฉลากเครื่องสำอางจะต้องมีลักษณะตามที่กฎหมายกำหนดไว้ เช่น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55576" y="2633704"/>
            <a:ext cx="3352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lvl="0" algn="ctr">
              <a:buClr>
                <a:schemeClr val="accent1">
                  <a:lumMod val="75000"/>
                </a:schemeClr>
              </a:buClr>
            </a:pP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ต้องใช้ข้อความที่ตรงต่อความจริง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277" y="4463652"/>
            <a:ext cx="425598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>
              <a:buClr>
                <a:schemeClr val="accent1">
                  <a:lumMod val="75000"/>
                </a:schemeClr>
              </a:buClr>
            </a:pP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ไม่มีข้อความที่อาจก่อให้เกิดความเข้าใจ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ผิด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ctr">
              <a:buClr>
                <a:schemeClr val="accent1">
                  <a:lumMod val="75000"/>
                </a:schemeClr>
              </a:buClr>
            </a:pP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สาระสำคัญเกี่ยวกับเครื่องสำอาง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3364012"/>
            <a:ext cx="338437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>
              <a:buClr>
                <a:schemeClr val="accent1">
                  <a:lumMod val="75000"/>
                </a:schemeClr>
              </a:buClr>
            </a:pP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ไม่ใช้ข้อความที่ขัดต่อศีลธรรม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ctr">
              <a:buClr>
                <a:schemeClr val="accent1">
                  <a:lumMod val="75000"/>
                </a:schemeClr>
              </a:buClr>
            </a:pP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วัฒนธรรม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อันดีงามของไทย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 bwMode="auto">
          <a:xfrm>
            <a:off x="7812977" y="6024814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 bwMode="auto">
          <a:xfrm>
            <a:off x="8195753" y="6025717"/>
            <a:ext cx="399600" cy="3996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4063" y="6426220"/>
            <a:ext cx="116169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5753" y="6426220"/>
            <a:ext cx="83555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3177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7308">
            <a:off x="6527136" y="4300424"/>
            <a:ext cx="2515729" cy="16827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0" y="404664"/>
            <a:ext cx="9144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กำหนดอัตราโทษหากไม่จัดให้มีฉลากเครื่องสำอาง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722" y="1368501"/>
            <a:ext cx="8136904" cy="1631216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	พระราชบัญญัติเครื่องสำอาง พ.ศ. 2558 มาตรา 67 กำหนดว่า ผู้ผลิต ผู้นำเข้า หรือผู้รับจ้างผลิตเครื่องสำอางที่ไม่จัดให้มีฉลาก ต้องระวางโทษจำคุกไม่เกินหกเดือน หรือปรับไม่เกินห้าหมื่นบาท หรือทั้งจำทั้งปรับ</a:t>
            </a:r>
          </a:p>
          <a:p>
            <a:pPr algn="thaiDist"/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	นอกจากนี้หากจัดให้มีฉลากเครื่องสำอางแล้ว แต่ฉลากนั้นไม่เป็นไปตามลักษณะที่กฎหมายกำหนดก็มีโทษจำคุก หรือปรับ หรือทั้งจำทั้งปรับเช่นกัน แต่อัตราโทษจะแตกต่างกันไป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3147" y="3353921"/>
            <a:ext cx="410445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ผู้ประกอบการที่สงสัยว่าฉลากของตนเป็นการฝ่าฝืนต่อหลักเกณฑ์ตามที่กฎหมายกำหนดหรือไม่</a:t>
            </a:r>
            <a:endParaRPr lang="en-US" sz="2000" b="1" cap="none" spc="0" dirty="0">
              <a:ln w="0"/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059" y="4812829"/>
            <a:ext cx="568863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อาจ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ขอให้คณะกรรมการเครื่องสำอางให้ความเห็นเกี่ยวกับฉลากเครื่องสำอางที่ประสงค์จะ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 โดยยื่นคำ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ขอความเห็นในการใช้ฉลากเครื่องสำอาง (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แบบ 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ฉส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 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ค่าธรรมเนียม 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ในการขอความเห็นรายการละ  10,000  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261339" y="4178843"/>
            <a:ext cx="648072" cy="523107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4" descr="http://www.xn--12ccncaf4fubbama9if4c2ff4czdq7usg.com/_files/prakard/2015_11_06_021913_0_egbhkh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877">
            <a:off x="6455079" y="3045997"/>
            <a:ext cx="2368849" cy="157923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 bwMode="auto">
          <a:xfrm>
            <a:off x="7904123" y="5995829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0869" y="6412176"/>
            <a:ext cx="120375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 bwMode="auto">
          <a:xfrm>
            <a:off x="8304626" y="5996732"/>
            <a:ext cx="399600" cy="3996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4626" y="6412176"/>
            <a:ext cx="77736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91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2250"/>
            <a:ext cx="9144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การขอความเห็นเกี่ยวกับการโฆษณาเครื่องสำอาง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9571" y="1529736"/>
            <a:ext cx="3823334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lvl="0" algn="thaiDist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การโฆษณา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</a:t>
            </a:r>
          </a:p>
          <a:p>
            <a:pPr lvl="0" algn="thaiDist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กฎหมาย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ไม่ได้กำหนดให้ต้องขออนุญาต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ก่อน แต่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การโฆษณาจะต้องเป็นไปตามที่กฎหมายกำหนด คือ ต้องไม่ใช้ข้อความที่ไม่เป็นธรรมต่อผู้บริโภค หรือใช้ข้อความที่อาจก่อให้เกิดผลเสียต่อสังคม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ส่วนรวม</a:t>
            </a:r>
            <a:endParaRPr lang="th-TH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 bwMode="auto">
          <a:xfrm>
            <a:off x="7792905" y="5976073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 bwMode="auto">
          <a:xfrm>
            <a:off x="8193408" y="5976073"/>
            <a:ext cx="399600" cy="3996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2201" y="6375673"/>
            <a:ext cx="115323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5440" y="6375673"/>
            <a:ext cx="87493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00808"/>
            <a:ext cx="3600401" cy="527638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14320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2"/>
          <a:stretch/>
        </p:blipFill>
        <p:spPr>
          <a:xfrm>
            <a:off x="6161482" y="2176459"/>
            <a:ext cx="3220071" cy="362880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578973" y="1391097"/>
            <a:ext cx="799288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thaiDist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พระราชบัญญัติ</a:t>
            </a: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 พ.ศ. 2558 มาตรา 84 กำหนดว่า ผู้ใดโฆษณาโดยไม่เป็นไปตามมาตรา 41 หรือไม่ปฏิบัติตามมาตรา 42 ต้องระวางโทษจำคุกไม่เกินหนึ่งปี หรือปรับไม่เกินหนึ่งแสนบาท หรือทั้งจำทั้งปรับ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6673"/>
            <a:ext cx="9144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กำหนดอัตราโทษหากโฆษณาโดยไม่</a:t>
            </a:r>
            <a:r>
              <a:rPr lang="th-TH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เป็นไปตามกฎหมาย</a:t>
            </a:r>
            <a:endParaRPr lang="th-TH" sz="4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2477955"/>
            <a:ext cx="4320480" cy="1015663"/>
          </a:xfrm>
          <a:prstGeom prst="rect">
            <a:avLst/>
          </a:prstGeom>
          <a:solidFill>
            <a:schemeClr val="accent6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ผู้ประกอบการรายใด</a:t>
            </a:r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สงสัยว่าผลิตภัณฑ์</a:t>
            </a: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ตน</a:t>
            </a:r>
          </a:p>
          <a:p>
            <a:pPr algn="ctr"/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</a:t>
            </a: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โฆษณาได้หรือไม่และการโฆษณา</a:t>
            </a:r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ของตนนั้น</a:t>
            </a:r>
          </a:p>
          <a:p>
            <a:pPr algn="ctr"/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ถูกต้อง</a:t>
            </a: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ตามกฎหมาย</a:t>
            </a:r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4175956" y="3493618"/>
            <a:ext cx="648072" cy="6611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2846" y="4154774"/>
            <a:ext cx="491429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าจขอให้คณะกรรมการเครื่องสำอางให้ความเห็นในเรื่องนั้นก่อนโดยยื่นคำขอความเห็นเกี่ยวกับข้อความสำหรับการโฆษณาเครื่องสำอาง (แบบ </a:t>
            </a:r>
            <a:r>
              <a:rPr lang="th-TH" sz="2000" dirty="0" err="1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ฆส</a:t>
            </a: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ค่าธรรมเนียมในการขอความเห็นเรื่องละ  10,000  บาท </a:t>
            </a:r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 bwMode="auto">
          <a:xfrm>
            <a:off x="7782676" y="6009526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7089" y="6403871"/>
            <a:ext cx="11476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 bwMode="auto">
          <a:xfrm>
            <a:off x="8194777" y="5998113"/>
            <a:ext cx="399600" cy="3996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3179" y="6410029"/>
            <a:ext cx="77736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5848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15451" y="1340768"/>
            <a:ext cx="8188998" cy="5256584"/>
          </a:xfrm>
          <a:prstGeom prst="rect">
            <a:avLst/>
          </a:prstGeom>
          <a:solidFill>
            <a:srgbClr val="A3A3A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411835"/>
            <a:ext cx="9144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/>
            <a:r>
              <a:rPr lang="th-TH" sz="4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ขออนุญาต</a:t>
            </a:r>
            <a:r>
              <a:rPr lang="th-TH" sz="4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เกี่ยวกับ</a:t>
            </a:r>
            <a:r>
              <a:rPr lang="th-TH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</a:t>
            </a:r>
            <a:endParaRPr lang="th-TH" sz="4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7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1480516" y="1574114"/>
            <a:ext cx="2231799" cy="1059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u="sng" dirty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ข้อควรรู้เกี่ยวกับ</a:t>
            </a:r>
            <a:r>
              <a:rPr lang="th-TH" sz="2400" b="1" u="sng" dirty="0" smtClean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</a:t>
            </a:r>
            <a:endParaRPr lang="th-TH" sz="2400" b="1" u="sng" dirty="0">
              <a:ln w="0"/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8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4662267" y="4506338"/>
            <a:ext cx="2898792" cy="11730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การขอหนังสือรับรองเกี่ยวกับ</a:t>
            </a:r>
            <a:r>
              <a:rPr lang="th-TH" sz="2400" b="1" u="sng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</a:t>
            </a:r>
            <a:endParaRPr lang="th-TH" sz="24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7" action="ppaction://hlinksldjump"/>
            <a:hlinkHover r:id="" action="ppaction://noaction" highlightClick="1"/>
          </p:cNvPr>
          <p:cNvSpPr/>
          <p:nvPr/>
        </p:nvSpPr>
        <p:spPr>
          <a:xfrm>
            <a:off x="604630" y="3038319"/>
            <a:ext cx="3102825" cy="9602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u="sng" dirty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การขอใบจดแจ้งการผลิตหรือนำเข้า</a:t>
            </a:r>
            <a:r>
              <a:rPr lang="th-TH" sz="2400" b="1" u="sng" dirty="0" smtClean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</a:t>
            </a:r>
            <a:endParaRPr lang="th-TH" sz="2400" b="1" u="sng" dirty="0">
              <a:ln w="0"/>
              <a:solidFill>
                <a:schemeClr val="accent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ounded Rectangle 10">
            <a:hlinkClick r:id="rId8" action="ppaction://hlinksldjump"/>
            <a:hlinkHover r:id="" action="ppaction://noaction" highlightClick="1"/>
          </p:cNvPr>
          <p:cNvSpPr/>
          <p:nvPr/>
        </p:nvSpPr>
        <p:spPr>
          <a:xfrm>
            <a:off x="4662267" y="2946724"/>
            <a:ext cx="3160184" cy="11434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การขอความเห็นเกี่ยวกับการใช้ฉลาก</a:t>
            </a:r>
            <a:r>
              <a:rPr lang="th-TH" sz="2400" b="1" u="sng" dirty="0" smtClean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</a:t>
            </a:r>
            <a:endParaRPr lang="th-TH" sz="2400" b="1" u="sng" dirty="0">
              <a:ln w="0"/>
              <a:solidFill>
                <a:schemeClr val="accent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Rectangle 3">
            <a:hlinkClick r:id="rId9" action="ppaction://hlinksldjump"/>
            <a:hlinkHover r:id="" action="ppaction://noaction" highlightClick="1"/>
          </p:cNvPr>
          <p:cNvSpPr/>
          <p:nvPr/>
        </p:nvSpPr>
        <p:spPr>
          <a:xfrm>
            <a:off x="899592" y="4428853"/>
            <a:ext cx="2807863" cy="13280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u="sng" dirty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การขอความเห็น</a:t>
            </a:r>
            <a:r>
              <a:rPr lang="th-TH" sz="2400" b="1" u="sng" dirty="0" smtClean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เกี่ยวกับ</a:t>
            </a:r>
            <a:endParaRPr lang="en-US" sz="2400" b="1" u="sng" dirty="0" smtClean="0">
              <a:ln w="0"/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2400" b="1" u="sng" dirty="0" smtClean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ข้อความ</a:t>
            </a:r>
            <a:r>
              <a:rPr lang="th-TH" sz="2400" b="1" u="sng" dirty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</a:t>
            </a:r>
            <a:r>
              <a:rPr lang="th-TH" sz="2400" b="1" u="sng" dirty="0" smtClean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โฆษณา</a:t>
            </a:r>
          </a:p>
          <a:p>
            <a:pPr algn="ctr"/>
            <a:r>
              <a:rPr lang="th-TH" sz="2400" b="1" u="sng" dirty="0" smtClean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</a:t>
            </a:r>
            <a:endParaRPr lang="th-TH" sz="2400" b="1" u="sng" dirty="0">
              <a:ln w="0"/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>
            <a:hlinkClick r:id="rId10" action="ppaction://hlinksldjump"/>
            <a:hlinkHover r:id="" action="ppaction://noaction" highlightClick="1"/>
          </p:cNvPr>
          <p:cNvSpPr/>
          <p:nvPr/>
        </p:nvSpPr>
        <p:spPr>
          <a:xfrm>
            <a:off x="4662267" y="1677249"/>
            <a:ext cx="3720965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th-TH" sz="2400" b="1" u="sng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การขอหนังสือรับรองและขอให้</a:t>
            </a:r>
            <a:r>
              <a:rPr lang="th-TH" sz="2400" b="1" u="sng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รับรอง</a:t>
            </a:r>
            <a:endParaRPr lang="en-US" sz="2400" b="1" u="sng" dirty="0" smtClean="0"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2400" b="1" u="sng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สำเนา</a:t>
            </a:r>
            <a:r>
              <a:rPr lang="th-TH" sz="2400" b="1" u="sng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หนังสือรับรอง 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GMP </a:t>
            </a:r>
            <a:endParaRPr lang="th-TH" sz="2400" b="1" u="sng" dirty="0">
              <a:ln w="0"/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139952" y="1677249"/>
            <a:ext cx="0" cy="422390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55576" y="2780928"/>
            <a:ext cx="748883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2700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15451" y="4221088"/>
            <a:ext cx="7828957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27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548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742" y="404663"/>
            <a:ext cx="9159742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i="1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ข้อควรรู้เกี่ยวกับเครื่องสำอาง</a:t>
            </a:r>
            <a:endParaRPr lang="en-US" sz="4000" b="1" i="1" cap="none" spc="0" dirty="0">
              <a:ln w="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200" y="1266139"/>
            <a:ext cx="7159857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ตามพระราชบัญญัติเครื่องสำอาง พ.ศ.</a:t>
            </a:r>
            <a:r>
              <a:rPr lang="en-US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2558</a:t>
            </a:r>
            <a:r>
              <a:rPr lang="en-US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r>
              <a:rPr lang="en-US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เครื่องสำอาง”</a:t>
            </a:r>
            <a:r>
              <a:rPr lang="en-US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r>
              <a:rPr lang="th-TH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หมายความว่า </a:t>
            </a:r>
            <a:endParaRPr lang="th-TH" sz="2400" b="1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866304"/>
            <a:ext cx="7632848" cy="4154984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</p:spPr>
        <p:txBody>
          <a:bodyPr wrap="square">
            <a:spAutoFit/>
          </a:bodyPr>
          <a:lstStyle/>
          <a:p>
            <a:pPr marL="800100" lvl="1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วัตถุที่มุ่งหมายสำหรับ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ใช้ทา ถู นวด โรย พ่น หยอด ใส่ อบ หรือกระทำด้วยวิธีอื่นใด ต่อส่วนหนึ่งส่วนใดของร่างกายมนุษย์รวมถึงการใช้กับฟันและเยื่อบุในช่อง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ปาก</a:t>
            </a:r>
          </a:p>
          <a:p>
            <a:pPr lvl="1" algn="thaiDist"/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00100" lvl="1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โดยมีวัตถุประสงค์เพื่อ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ความสะอาด ความสวยงาม หรือเปลี่ยนแปลงลักษณะที่ปรากฏ หรือระงับกลิ่นกายหรือปกป้องดูแลส่วนต่างๆ นั้น ให้อยู่ในสภาพดี รวมทั้ง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เครื่องประทิ่นต่างๆ สำหรับผิวด้วย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algn="thaiDist"/>
            <a:endParaRPr lang="th-TH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00100" lvl="1" indent="-342900" algn="thaiDist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แต่ไม่รวมถึง 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ประดับและเครื่องแต่งตัวซึ่งเป็นอุปกรณ์ภายนอกร่างกายวัตถุที่มุ่งหมายสำหรับใช้เป็นส่วนผสมในการผลิตเครื่องสำอางโดยเฉพาะหรือวัตถุที่กำหนดโดยกฎกระทรวงให้เป็นเครื่องสำอาง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 bwMode="auto">
          <a:xfrm>
            <a:off x="7804894" y="6012897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 bwMode="auto">
          <a:xfrm>
            <a:off x="8205397" y="6012897"/>
            <a:ext cx="399600" cy="37722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5838" y="6413400"/>
            <a:ext cx="1139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5397" y="6405711"/>
            <a:ext cx="89243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0426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39227"/>
            <a:ext cx="5544616" cy="242960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0" y="416071"/>
            <a:ext cx="9144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th-TH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ตัวอย่างผลิตภัณฑ์ที่เข้าข่ายเป็นเครื่องสำอาง</a:t>
            </a:r>
            <a:endParaRPr lang="th-TH" sz="4000" b="1" dirty="0">
              <a:solidFill>
                <a:schemeClr val="accent3">
                  <a:lumMod val="20000"/>
                  <a:lumOff val="8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8144" y="1307013"/>
            <a:ext cx="4240263" cy="4154984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ครีมทาหน้า โลชั่นทาผิว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กาย</a:t>
            </a:r>
            <a:endParaRPr lang="en-US" sz="24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สบู่ แชมพู ครีมนวด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ผม</a:t>
            </a:r>
            <a:endParaRPr lang="en-US" sz="24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ยาสีฟัน น้ำยาบ้วนปาก ผลิตภัณฑ์ฟอกสีฟัน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ลิปสติก บลัชออน อายแชโดว์ อายไลน์เนอร์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สีทาเล็บ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แป้งทาหน้า แป้งฝุ่น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โรย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ผ้าเย็น/กระดาษเย็น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ผ้าอนามัย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ผลิตภัณฑ์ย้อมผม ผลิตภัณฑ์ดัดผม </a:t>
            </a:r>
            <a:endParaRPr lang="en-US" sz="24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กำจัดขน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ฟอกสีผม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ผลิตภัณฑ์ระงับกลิ่นกายและ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น้ำหอม</a:t>
            </a:r>
            <a:endParaRPr lang="th-TH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Action Button: Home 9">
            <a:hlinkClick r:id="rId6" action="ppaction://hlinksldjump" highlightClick="1"/>
          </p:cNvPr>
          <p:cNvSpPr/>
          <p:nvPr/>
        </p:nvSpPr>
        <p:spPr bwMode="auto">
          <a:xfrm>
            <a:off x="7884257" y="6045556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9466" y="6446059"/>
            <a:ext cx="11330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 bwMode="auto">
          <a:xfrm>
            <a:off x="8300276" y="6046459"/>
            <a:ext cx="399600" cy="3996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84760" y="6446059"/>
            <a:ext cx="81471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744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3668485202"/>
              </p:ext>
            </p:extLst>
          </p:nvPr>
        </p:nvGraphicFramePr>
        <p:xfrm>
          <a:off x="271277" y="480641"/>
          <a:ext cx="8136904" cy="412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รูปภาพ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4850271" cy="32335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Rectangle 3"/>
          <p:cNvSpPr/>
          <p:nvPr/>
        </p:nvSpPr>
        <p:spPr>
          <a:xfrm>
            <a:off x="1" y="332656"/>
            <a:ext cx="9143999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/>
          </a:bodyPr>
          <a:lstStyle/>
          <a:p>
            <a:pPr algn="ctr"/>
            <a:r>
              <a:rPr lang="th-TH" sz="4000" b="1" i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การขอใบรับจดแจ้งเครื่องสำอาง</a:t>
            </a:r>
            <a:endParaRPr lang="en-US" sz="4000" b="1" i="1" dirty="0">
              <a:ln w="0"/>
              <a:solidFill>
                <a:schemeClr val="accent3">
                  <a:lumMod val="20000"/>
                  <a:lumOff val="8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3926230"/>
            <a:ext cx="3886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ขั้นตอนการขอใบรับจดแจ้งเครื่องสำอาง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4370317"/>
            <a:ext cx="6385945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lvl="0" indent="-457200" algn="thaiDist">
              <a:buFont typeface="+mj-lt"/>
              <a:buAutoNum type="arabicPeriod"/>
            </a:pPr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ยื่น</a:t>
            </a: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ขอประทับตรารับรองหนังสือมอบอำนาจและยื่นขอรหัสผู้ประกอบการ </a:t>
            </a:r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กรณีเป็นผู้ประกอบการรายใหม่หรือมีการเปลี่ยนแปลงรายละเอียดเดิมเท่านั้น</a:t>
            </a:r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lvl="0" indent="-457200" algn="thaiDist">
              <a:buFont typeface="+mj-lt"/>
              <a:buAutoNum type="arabicPeriod"/>
            </a:pPr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ยื่น</a:t>
            </a: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คำขอแจ้งรายละเอียดผลิตภัณฑ์</a:t>
            </a:r>
            <a:r>
              <a:rPr lang="th-TH" sz="20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เครื่องสำอางโดยใช้</a:t>
            </a: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แบบแจ้งรายละเอียดการผลิตเพื่อขายหรือนำเข้าเพื่อขายเครื่องสำอางควบคุม (แบบ</a:t>
            </a:r>
            <a:r>
              <a:rPr lang="th-TH" sz="2000" dirty="0" err="1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จ.ค</a:t>
            </a:r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.)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/>
            <a:r>
              <a:rPr lang="en-US" sz="2000" i="1" dirty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 smtClean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</a:t>
            </a:r>
            <a:r>
              <a:rPr lang="th-TH" sz="2000" i="1" dirty="0" smtClean="0">
                <a:ln w="0"/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ค่าธรรมเนียมใบรับจดแจ้งการผลิตหรือนำเข้าเครื่องสำอาง 5,000 บาท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4" name="Action Button: Home 33">
            <a:hlinkClick r:id="rId11" action="ppaction://hlinksldjump" highlightClick="1"/>
          </p:cNvPr>
          <p:cNvSpPr/>
          <p:nvPr/>
        </p:nvSpPr>
        <p:spPr bwMode="auto">
          <a:xfrm>
            <a:off x="7804785" y="6037847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Action Button: Forward or Next 34">
            <a:hlinkClick r:id="" action="ppaction://hlinkshowjump?jump=nextslide" highlightClick="1"/>
          </p:cNvPr>
          <p:cNvSpPr/>
          <p:nvPr/>
        </p:nvSpPr>
        <p:spPr bwMode="auto">
          <a:xfrm>
            <a:off x="8205288" y="6037847"/>
            <a:ext cx="362113" cy="35707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56194" y="6422793"/>
            <a:ext cx="114909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05288" y="6422793"/>
            <a:ext cx="88806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012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2746"/>
            <a:ext cx="9144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i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4000" b="1" i="1" dirty="0" smtClean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ขอรับใบอนุญาตที่เป็นอันตรายต่อสุขภาพ</a:t>
            </a:r>
            <a:endParaRPr lang="en-US" sz="4000" b="1" i="1" dirty="0">
              <a:ln w="0"/>
              <a:solidFill>
                <a:schemeClr val="accent3">
                  <a:lumMod val="20000"/>
                  <a:lumOff val="8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1461" y="3257084"/>
            <a:ext cx="5101076" cy="461665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ขั้นตอนการ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ขอรับใบอนุญาตที่เป็นอันตรายต่อสุขภาพ</a:t>
            </a:r>
            <a:endParaRPr lang="th-TH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8942" y="3988361"/>
            <a:ext cx="6886113" cy="1938992"/>
          </a:xfrm>
          <a:prstGeom prst="rect">
            <a:avLst/>
          </a:prstGeom>
          <a:solidFill>
            <a:schemeClr val="accent6">
              <a:lumMod val="60000"/>
              <a:lumOff val="40000"/>
              <a:alpha val="54902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th-TH" sz="2000" dirty="0" smtClean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ยื่นแบบ</a:t>
            </a:r>
            <a:r>
              <a:rPr lang="th-TH" sz="2000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คำขอรับใบอนุญาตประกอบกิจการที่เป็นอันตรายต่อสุขภาพ ( </a:t>
            </a:r>
            <a:r>
              <a:rPr lang="th-TH" sz="2000" dirty="0" err="1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อภ</a:t>
            </a:r>
            <a:r>
              <a:rPr lang="th-TH" sz="2000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 smtClean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th-TH" sz="2000" b="1" dirty="0" smtClean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สถานที่ยื่นคำขอ 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กรุงเทพมหานคร</a:t>
            </a:r>
            <a:r>
              <a:rPr lang="th-TH" sz="2000" dirty="0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2000" dirty="0" smtClean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ยื่นขอ ณ สำนักงานเขตที่ตั้งสถานประกอบการ    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ต่างจังหวัด</a:t>
            </a:r>
            <a:r>
              <a:rPr lang="th-TH" sz="2000" dirty="0" smtClean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ยื่น</a:t>
            </a:r>
            <a:r>
              <a:rPr lang="th-TH" sz="2000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 ณ สำนักงานเทศบาล หรือ สำนักงานสุขาภิบาล หรือ</a:t>
            </a:r>
            <a:r>
              <a:rPr lang="th-TH" sz="2000" dirty="0" smtClean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องค์การบริหารส่วน          ตำบล ซึ่ง</a:t>
            </a:r>
            <a:r>
              <a:rPr lang="th-TH" sz="2000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ดูแลเขตพื้นที่ที่ตั้งสถานประกอบการ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th-TH" sz="2000" dirty="0" smtClean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อัตรา</a:t>
            </a:r>
            <a:r>
              <a:rPr lang="th-TH" sz="2000" dirty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ค่าธรรมเนียมเป็นไปตามที่ข้อกำหนดของแต่ละ</a:t>
            </a:r>
            <a:r>
              <a:rPr lang="th-TH" sz="2000" dirty="0" smtClean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ท้องที่แต่</a:t>
            </a:r>
            <a:r>
              <a:rPr lang="th-TH" sz="2000" dirty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ไม่เกิน 10,000 </a:t>
            </a:r>
            <a:r>
              <a:rPr lang="th-TH" sz="2000" dirty="0" smtClean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</a:p>
          <a:p>
            <a:r>
              <a:rPr lang="th-TH" sz="2000" dirty="0" smtClean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solidFill>
                  <a:schemeClr val="accent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คิดตามประเภทและขนาดของกิจการ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4" name="Action Button: Home 33">
            <a:hlinkClick r:id="rId5" action="ppaction://hlinksldjump" highlightClick="1"/>
          </p:cNvPr>
          <p:cNvSpPr/>
          <p:nvPr/>
        </p:nvSpPr>
        <p:spPr bwMode="auto">
          <a:xfrm>
            <a:off x="7696855" y="5986274"/>
            <a:ext cx="400503" cy="370591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Action Button: Forward or Next 34">
            <a:hlinkClick r:id="" action="ppaction://hlinkshowjump?jump=nextslide" highlightClick="1"/>
          </p:cNvPr>
          <p:cNvSpPr/>
          <p:nvPr/>
        </p:nvSpPr>
        <p:spPr bwMode="auto">
          <a:xfrm>
            <a:off x="8097358" y="5986274"/>
            <a:ext cx="399600" cy="3996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54260" y="6385874"/>
            <a:ext cx="114634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97358" y="6385874"/>
            <a:ext cx="88101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83722" y="1359735"/>
            <a:ext cx="3761600" cy="16372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200" b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นอกจากผู้ประกอบการ</a:t>
            </a:r>
            <a:r>
              <a:rPr lang="th-TH" sz="2200" b="1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ผลิตเครื่องสำอาง</a:t>
            </a:r>
          </a:p>
          <a:p>
            <a:pPr algn="ctr"/>
            <a:r>
              <a:rPr lang="th-TH" sz="2200" b="1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</a:t>
            </a:r>
            <a:r>
              <a:rPr lang="th-TH" sz="2200" b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ใบรับจดแจ้งเครื่องสำอาง</a:t>
            </a:r>
            <a:endParaRPr kumimoji="0" lang="th-TH" sz="2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198678" y="1310765"/>
            <a:ext cx="3744416" cy="1686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200" b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ต้องยื่นคำขอรับ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ใบอนุญาต</a:t>
            </a:r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</a:t>
            </a:r>
          </a:p>
          <a:p>
            <a:pPr algn="ctr"/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ที่เป็นอันตรายต่อสุขภาพ</a:t>
            </a:r>
            <a:r>
              <a:rPr lang="th-TH" sz="2200" b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ด้วย</a:t>
            </a:r>
            <a:endParaRPr kumimoji="0" lang="th-TH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" name="Plus 2"/>
          <p:cNvSpPr/>
          <p:nvPr/>
        </p:nvSpPr>
        <p:spPr bwMode="auto">
          <a:xfrm>
            <a:off x="4145535" y="1793818"/>
            <a:ext cx="852930" cy="720080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04" y="3625615"/>
            <a:ext cx="4628656" cy="309724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0" y="337631"/>
            <a:ext cx="91440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i="1" dirty="0" smtClean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การขออนุญาตอื่นๆ ที่เกี่ยวข้องกับการขอใบรับจดแจ้งเครื่องสำอาง</a:t>
            </a:r>
            <a:endParaRPr lang="th-TH" sz="3200" b="1" i="1" dirty="0">
              <a:ln w="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441" y="1275847"/>
            <a:ext cx="7539117" cy="2677656"/>
          </a:xfrm>
          <a:prstGeom prst="rect">
            <a:avLst/>
          </a:prstGeom>
          <a:solidFill>
            <a:schemeClr val="accent6">
              <a:alpha val="74902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thaiDi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จดแจ้งรายละเอียดการผลิตเพื่อขายหรือนำเข้าเพื่อขายเครื่องสำอางผ่านทางเครือข่ายคอมพิวเตอร์ของสำนักงานคณะกรรมการอาหารและ</a:t>
            </a:r>
            <a:r>
              <a:rPr lang="th-TH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ยา</a:t>
            </a:r>
          </a:p>
          <a:p>
            <a:pPr marL="342900" indent="-342900" algn="thaiDi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ขอบัญชีผู้ใช้งานระบบจดแจ้งเครื่องสำอางผ่านเครือข่ายคอมพิวเตอร์ (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USER 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ACCOUNT</a:t>
            </a:r>
            <a:r>
              <a:rPr lang="th-TH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400" dirty="0" smtClean="0">
              <a:solidFill>
                <a:schemeClr val="accent3">
                  <a:lumMod val="20000"/>
                  <a:lumOff val="8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 algn="thaiDi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แจ้งเปลี่ยนแปลงชื่อหรือที่ตั้งสถานที่ผลิต สถานที่นำเข้า หรือสถานที่เก็บ</a:t>
            </a:r>
            <a:r>
              <a:rPr lang="th-TH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</a:t>
            </a:r>
          </a:p>
          <a:p>
            <a:pPr marL="342900" indent="-342900" algn="thaiDi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การยื่นคำขอนำเครื่องสำอางเข้ามาในราชอาณาจักรแบบเฉพาะ</a:t>
            </a:r>
            <a:r>
              <a:rPr lang="th-TH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ครั้ง</a:t>
            </a:r>
            <a:endParaRPr lang="th-TH" sz="2400" dirty="0">
              <a:solidFill>
                <a:schemeClr val="accent3">
                  <a:lumMod val="20000"/>
                  <a:lumOff val="8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 bwMode="auto">
          <a:xfrm>
            <a:off x="7807685" y="6021288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9265" y="6394968"/>
            <a:ext cx="11734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 bwMode="auto">
          <a:xfrm>
            <a:off x="8222685" y="6010502"/>
            <a:ext cx="399600" cy="3996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2685" y="6394968"/>
            <a:ext cx="77736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961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061">
            <a:off x="3018969" y="4920903"/>
            <a:ext cx="3910814" cy="262666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Rectangle 3"/>
          <p:cNvSpPr/>
          <p:nvPr/>
        </p:nvSpPr>
        <p:spPr>
          <a:xfrm>
            <a:off x="0" y="352122"/>
            <a:ext cx="9144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i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การขอหนังสือรับรองเกี่ยวกับเครื่องสำอาง</a:t>
            </a:r>
            <a:endParaRPr lang="en-US" sz="4000" b="1" i="1" dirty="0">
              <a:ln w="0"/>
              <a:solidFill>
                <a:schemeClr val="accent3">
                  <a:lumMod val="20000"/>
                  <a:lumOff val="8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788" y="1305348"/>
            <a:ext cx="8210400" cy="830997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	ผู้ประกอบการที่ประสงค์จะส่งออก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เครื่องสำอางไปจำหน่ายยัง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ต่างประเทศ อาจ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ต้องใช้หนังสือรับรองเกี่ยวกับเครื่องสำอางที่สำนักงานคณะกรรมการอาหารและยาออก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ให้ดังนี้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788" y="2709517"/>
            <a:ext cx="345097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หนังสือรับรองผู้ผลิตเครื่องสำอาง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หนังสือที่รับรองว่าผู้ผลิตเครื่องสำอางมีที่ตั้งอยู่ตามที่ระบุในหนังสือรับรอง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b="1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5585" y="2571017"/>
            <a:ext cx="367240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หนังสือรับรองแหล่งผลิตเครื่องสำอาง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งสือรับรองว่าเครื่องสำอางที่ขอให้รับรองมีแหล่งกำเนิดในประเทศไทยและผลิตโดยผู้ผลิตที่ระบุในหนังสือรับรอง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b="1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650" y="4206019"/>
            <a:ext cx="3194738" cy="1200329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thaiDist"/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หนังสือรับรองการขายเครื่องสำอาง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/>
            <a:r>
              <a:rPr lang="th-TH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หนังสือรับรองว่าเครื่องสำอางที่ขอให้รับรองได้ผลิตในประเทศไทยและสามารถจำหน่ายได้ในประเทศไทย</a:t>
            </a:r>
            <a:r>
              <a:rPr lang="en-US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5585" y="4209946"/>
            <a:ext cx="3281702" cy="1200329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thaiDist"/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หนังสือรับรอง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BSE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thaiDist"/>
            <a:r>
              <a:rPr lang="th-TH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งสือรับรองว่าเครื่องสำอางที่ขอให้รับรองไม่มีวัตถุดิบที่ใช้ในการผลิตเครื่องสำอางที่อาจมีการปนเปื้อนเชื้อ</a:t>
            </a:r>
            <a:r>
              <a:rPr lang="th-TH" sz="1600" dirty="0">
                <a:solidFill>
                  <a:schemeClr val="bg1"/>
                </a:solidFill>
                <a:latin typeface="Times New Roman" panose="02020603050405020304" pitchFamily="18" charset="0"/>
                <a:cs typeface="Browallia New" panose="020B0604020202020204" pitchFamily="34" charset="-34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BSE </a:t>
            </a:r>
            <a:r>
              <a:rPr lang="th-TH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(เชื้อโรควัวบ้า)</a:t>
            </a:r>
            <a:r>
              <a:rPr lang="en-US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 bwMode="auto">
          <a:xfrm>
            <a:off x="7763631" y="5997956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 bwMode="auto">
          <a:xfrm>
            <a:off x="8166312" y="5998859"/>
            <a:ext cx="399600" cy="3996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4622" y="6398459"/>
            <a:ext cx="116169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8490" y="6398459"/>
            <a:ext cx="88721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427984" y="2100640"/>
            <a:ext cx="0" cy="34165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323528" y="4005064"/>
            <a:ext cx="849694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53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815438"/>
            <a:ext cx="3563888" cy="428247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0" y="279125"/>
            <a:ext cx="9144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ผู้ประกอบการสามารถขอหนังสือรับรองดังกล่าวได้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9691" y="1245778"/>
            <a:ext cx="554461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โดยยื่นแบบคำขอหนังสือรับรอง (แบบ </a:t>
            </a:r>
            <a:r>
              <a:rPr lang="en-US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F-C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2-4)</a:t>
            </a:r>
          </a:p>
          <a:p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สำนักงานคณะกรรมการอาหารและยา ศูนย์บริการผลิตภัณฑ์สุขภาพเบ็ดเสร็จ (</a:t>
            </a:r>
            <a:r>
              <a:rPr lang="en-US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One Stop Service Center: OSSC)</a:t>
            </a:r>
            <a:endParaRPr lang="th-TH" sz="24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ค่าธรรมเนียมหนังสือรับรองฉบับละ 1,000 บาท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371" y="2950898"/>
            <a:ext cx="696325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5">
                    <a:lumMod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เมื่อผู้ประกอบการได้รับหนังสือรับรองดังกล่าวแล้ว อาจขอให้</a:t>
            </a:r>
            <a:r>
              <a:rPr lang="th-TH" sz="2000" b="1" dirty="0">
                <a:solidFill>
                  <a:schemeClr val="accent5">
                    <a:lumMod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ประทับตรารับรองหนังสือ</a:t>
            </a:r>
            <a:r>
              <a:rPr lang="th-TH" sz="2000" b="1" dirty="0" smtClean="0">
                <a:solidFill>
                  <a:schemeClr val="accent5">
                    <a:lumMod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รับรอง เพื่อนำไปใช้ประกอบการส่งออกตามที่ประเทศคู่ค้ากำหนดได้</a:t>
            </a:r>
            <a:endParaRPr lang="th-TH" sz="20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 bwMode="auto">
          <a:xfrm>
            <a:off x="7904473" y="6023174"/>
            <a:ext cx="400503" cy="400503"/>
          </a:xfrm>
          <a:prstGeom prst="actionButtonHom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9784" y="6423677"/>
            <a:ext cx="115656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 bwMode="auto">
          <a:xfrm>
            <a:off x="8316346" y="6024077"/>
            <a:ext cx="399600" cy="3996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346" y="6423677"/>
            <a:ext cx="77736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0622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Office Theme">
  <a:themeElements>
    <a:clrScheme name="Office Theme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ind_4671_slide</Template>
  <TotalTime>2286</TotalTime>
  <Words>1194</Words>
  <Application>Microsoft Office PowerPoint</Application>
  <PresentationFormat>นำเสนอทางหน้าจอ (4:3)</PresentationFormat>
  <Paragraphs>134</Paragraphs>
  <Slides>15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1" baseType="lpstr">
      <vt:lpstr>Arial</vt:lpstr>
      <vt:lpstr>Browallia New</vt:lpstr>
      <vt:lpstr>Times New Roman</vt:lpstr>
      <vt:lpstr>Wingdings</vt:lpstr>
      <vt:lpstr>Office Theme</vt:lpstr>
      <vt:lpstr>1_Default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198</cp:revision>
  <dcterms:created xsi:type="dcterms:W3CDTF">2016-01-15T07:12:52Z</dcterms:created>
  <dcterms:modified xsi:type="dcterms:W3CDTF">2017-05-25T07:29:56Z</dcterms:modified>
</cp:coreProperties>
</file>